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360" r:id="rId3"/>
    <p:sldId id="365" r:id="rId4"/>
    <p:sldId id="303" r:id="rId5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9F37431-DF92-4AA6-A496-C84951999430}">
          <p14:sldIdLst>
            <p14:sldId id="256"/>
            <p14:sldId id="360"/>
            <p14:sldId id="365"/>
            <p14:sldId id="30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:p15="http://schemas.microsoft.com/office/powerpoint/2012/main" xmlns="" userId="S-1-5-21-3140274975-3124252904-1470287901-2755" providerId="AD"/>
      </p:ext>
    </p:extLst>
  </p:cmAuthor>
  <p:cmAuthor id="2" name="Андрій Зайцев" initials="АЗ" lastIdx="2" clrIdx="1">
    <p:extLst>
      <p:ext uri="{19B8F6BF-5375-455C-9EA6-DF929625EA0E}">
        <p15:presenceInfo xmlns:p15="http://schemas.microsoft.com/office/powerpoint/2012/main" xmlns="" userId="S-1-5-21-3140274975-3124252904-1470287901-216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4E4"/>
    <a:srgbClr val="F0BD9A"/>
    <a:srgbClr val="F4CFB6"/>
    <a:srgbClr val="F1BF9D"/>
    <a:srgbClr val="FFB9B9"/>
    <a:srgbClr val="F8F4D8"/>
    <a:srgbClr val="F6F1CE"/>
    <a:srgbClr val="FEE7E2"/>
    <a:srgbClr val="FDDAD3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6101" autoAdjust="0"/>
  </p:normalViewPr>
  <p:slideViewPr>
    <p:cSldViewPr>
      <p:cViewPr>
        <p:scale>
          <a:sx n="66" d="100"/>
          <a:sy n="66" d="100"/>
        </p:scale>
        <p:origin x="-874" y="-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109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2670" y="3071810"/>
            <a:ext cx="2452670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10454" y="3071810"/>
            <a:ext cx="2595546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071810"/>
            <a:ext cx="2428892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81562" y="3071810"/>
            <a:ext cx="2500330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6953" y="4773816"/>
            <a:ext cx="3462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xmlns="" id="{06C858A8-6173-4FB5-B92F-5BE743069C2D}"/>
              </a:ext>
            </a:extLst>
          </p:cNvPr>
          <p:cNvSpPr/>
          <p:nvPr/>
        </p:nvSpPr>
        <p:spPr>
          <a:xfrm>
            <a:off x="3969761" y="742900"/>
            <a:ext cx="5519743" cy="1475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Основні</a:t>
            </a:r>
            <a:r>
              <a:rPr lang="ru-RU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положення</a:t>
            </a:r>
            <a:r>
              <a:rPr lang="ru-RU" sz="28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Закону </a:t>
            </a:r>
            <a:r>
              <a:rPr lang="ru-RU" sz="28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8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“Про </a:t>
            </a:r>
            <a:r>
              <a:rPr 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фінансові</a:t>
            </a: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послуги</a:t>
            </a: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фінансові</a:t>
            </a: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компанії</a:t>
            </a:r>
            <a:r>
              <a:rPr lang="ru-RU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” </a:t>
            </a:r>
            <a:endParaRPr lang="uk-UA" sz="28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olor logo">
            <a:extLst>
              <a:ext uri="{FF2B5EF4-FFF2-40B4-BE49-F238E27FC236}">
                <a16:creationId xmlns:a16="http://schemas.microsoft.com/office/drawing/2014/main" xmlns="" id="{7C412EC3-D390-4E7B-B897-A84642E77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953" y="260648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Закон </a:t>
            </a: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 “Про </a:t>
            </a: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фінансові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послуги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фінансові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компанії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” </a:t>
            </a:r>
            <a:endParaRPr lang="uk-UA" sz="2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56156" y="2348880"/>
            <a:ext cx="6020444" cy="16312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Закон </a:t>
            </a:r>
            <a:r>
              <a:rPr lang="ru-RU" sz="2000" dirty="0" err="1">
                <a:solidFill>
                  <a:srgbClr val="FF0000"/>
                </a:solidFill>
              </a:rPr>
              <a:t>України</a:t>
            </a:r>
            <a:r>
              <a:rPr lang="ru-RU" sz="2000" dirty="0">
                <a:solidFill>
                  <a:srgbClr val="FF0000"/>
                </a:solidFill>
              </a:rPr>
              <a:t> «Про </a:t>
            </a:r>
            <a:r>
              <a:rPr lang="ru-RU" sz="2000" dirty="0" err="1">
                <a:solidFill>
                  <a:srgbClr val="FF0000"/>
                </a:solidFill>
              </a:rPr>
              <a:t>фінансові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err="1">
                <a:solidFill>
                  <a:srgbClr val="FF0000"/>
                </a:solidFill>
              </a:rPr>
              <a:t>послуги</a:t>
            </a:r>
            <a:r>
              <a:rPr lang="ru-RU" sz="2000" dirty="0">
                <a:solidFill>
                  <a:srgbClr val="FF0000"/>
                </a:solidFill>
              </a:rPr>
              <a:t> та </a:t>
            </a:r>
            <a:r>
              <a:rPr lang="ru-RU" sz="2000" dirty="0" err="1">
                <a:solidFill>
                  <a:srgbClr val="FF0000"/>
                </a:solidFill>
              </a:rPr>
              <a:t>фінансові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err="1">
                <a:solidFill>
                  <a:srgbClr val="FF0000"/>
                </a:solidFill>
              </a:rPr>
              <a:t>компанії</a:t>
            </a:r>
            <a:r>
              <a:rPr lang="ru-RU" sz="2000" dirty="0">
                <a:solidFill>
                  <a:srgbClr val="FF0000"/>
                </a:solidFill>
              </a:rPr>
              <a:t>» </a:t>
            </a:r>
            <a:r>
              <a:rPr lang="ru-RU" sz="2000" dirty="0" err="1">
                <a:solidFill>
                  <a:srgbClr val="FF0000"/>
                </a:solidFill>
              </a:rPr>
              <a:t>визначає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err="1">
                <a:solidFill>
                  <a:srgbClr val="FF0000"/>
                </a:solidFill>
              </a:rPr>
              <a:t>загальні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err="1">
                <a:solidFill>
                  <a:srgbClr val="FF0000"/>
                </a:solidFill>
              </a:rPr>
              <a:t>правові</a:t>
            </a:r>
            <a:r>
              <a:rPr lang="ru-RU" sz="2000" dirty="0">
                <a:solidFill>
                  <a:srgbClr val="FF0000"/>
                </a:solidFill>
              </a:rPr>
              <a:t> засади </a:t>
            </a:r>
            <a:r>
              <a:rPr lang="ru-RU" sz="2000" dirty="0" err="1">
                <a:solidFill>
                  <a:srgbClr val="FF0000"/>
                </a:solidFill>
              </a:rPr>
              <a:t>надання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err="1">
                <a:solidFill>
                  <a:srgbClr val="FF0000"/>
                </a:solidFill>
              </a:rPr>
              <a:t>фінансових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err="1">
                <a:solidFill>
                  <a:srgbClr val="FF0000"/>
                </a:solidFill>
              </a:rPr>
              <a:t>послуг</a:t>
            </a:r>
            <a:r>
              <a:rPr lang="ru-RU" sz="2000" dirty="0">
                <a:solidFill>
                  <a:srgbClr val="FF0000"/>
                </a:solidFill>
              </a:rPr>
              <a:t>, </a:t>
            </a:r>
            <a:r>
              <a:rPr lang="ru-RU" sz="2000" dirty="0" err="1">
                <a:solidFill>
                  <a:srgbClr val="FF0000"/>
                </a:solidFill>
              </a:rPr>
              <a:t>провадження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err="1">
                <a:solidFill>
                  <a:srgbClr val="FF0000"/>
                </a:solidFill>
              </a:rPr>
              <a:t>діяльності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err="1">
                <a:solidFill>
                  <a:srgbClr val="FF0000"/>
                </a:solidFill>
              </a:rPr>
              <a:t>фінансових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err="1">
                <a:solidFill>
                  <a:srgbClr val="FF0000"/>
                </a:solidFill>
              </a:rPr>
              <a:t>установ</a:t>
            </a:r>
            <a:r>
              <a:rPr lang="ru-RU" sz="2000" dirty="0">
                <a:solidFill>
                  <a:srgbClr val="FF0000"/>
                </a:solidFill>
              </a:rPr>
              <a:t> та </a:t>
            </a:r>
            <a:r>
              <a:rPr lang="ru-RU" sz="2000" dirty="0" err="1">
                <a:solidFill>
                  <a:srgbClr val="FF0000"/>
                </a:solidFill>
              </a:rPr>
              <a:t>функціонування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err="1">
                <a:solidFill>
                  <a:srgbClr val="FF0000"/>
                </a:solidFill>
              </a:rPr>
              <a:t>фінансового</a:t>
            </a:r>
            <a:r>
              <a:rPr lang="ru-RU" sz="2000" dirty="0">
                <a:solidFill>
                  <a:srgbClr val="FF0000"/>
                </a:solidFill>
              </a:rPr>
              <a:t> ринку </a:t>
            </a:r>
            <a:r>
              <a:rPr lang="ru-RU" sz="2000" dirty="0" err="1">
                <a:solidFill>
                  <a:srgbClr val="FF0000"/>
                </a:solidFill>
              </a:rPr>
              <a:t>України</a:t>
            </a:r>
            <a:r>
              <a:rPr lang="ru-RU" sz="2000" dirty="0">
                <a:solidFill>
                  <a:srgbClr val="FF0000"/>
                </a:solidFill>
              </a:rPr>
              <a:t>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54374" y="4208379"/>
            <a:ext cx="7257256" cy="163121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b="1" dirty="0"/>
              <a:t>Метою Закону є </a:t>
            </a:r>
            <a:r>
              <a:rPr lang="ru-RU" sz="2000" b="1" dirty="0" err="1"/>
              <a:t>забезпечення</a:t>
            </a:r>
            <a:r>
              <a:rPr lang="ru-RU" sz="2000" b="1" dirty="0"/>
              <a:t> </a:t>
            </a:r>
            <a:r>
              <a:rPr lang="ru-RU" sz="2000" b="1" dirty="0" err="1"/>
              <a:t>належного</a:t>
            </a:r>
            <a:r>
              <a:rPr lang="ru-RU" sz="2000" b="1" dirty="0"/>
              <a:t> </a:t>
            </a:r>
            <a:r>
              <a:rPr lang="ru-RU" sz="2000" b="1" dirty="0" err="1"/>
              <a:t>регулювання</a:t>
            </a:r>
            <a:r>
              <a:rPr lang="ru-RU" sz="2000" b="1" dirty="0"/>
              <a:t> ринку </a:t>
            </a:r>
            <a:r>
              <a:rPr lang="ru-RU" sz="2000" b="1" dirty="0" err="1"/>
              <a:t>фінансових</a:t>
            </a:r>
            <a:r>
              <a:rPr lang="ru-RU" sz="2000" b="1" dirty="0"/>
              <a:t> </a:t>
            </a:r>
            <a:r>
              <a:rPr lang="ru-RU" sz="2000" b="1" dirty="0" err="1"/>
              <a:t>послуг</a:t>
            </a:r>
            <a:r>
              <a:rPr lang="ru-RU" sz="2000" b="1" dirty="0"/>
              <a:t>, </a:t>
            </a:r>
            <a:r>
              <a:rPr lang="ru-RU" sz="2000" b="1" dirty="0" err="1"/>
              <a:t>підвищення</a:t>
            </a:r>
            <a:r>
              <a:rPr lang="ru-RU" sz="2000" b="1" dirty="0"/>
              <a:t> </a:t>
            </a:r>
            <a:r>
              <a:rPr lang="ru-RU" sz="2000" b="1" dirty="0" err="1"/>
              <a:t>прозорості</a:t>
            </a:r>
            <a:r>
              <a:rPr lang="ru-RU" sz="2000" b="1" dirty="0"/>
              <a:t> </a:t>
            </a:r>
            <a:r>
              <a:rPr lang="ru-RU" sz="2000" b="1" dirty="0" err="1"/>
              <a:t>діяльності</a:t>
            </a:r>
            <a:r>
              <a:rPr lang="ru-RU" sz="2000" b="1" dirty="0"/>
              <a:t> </a:t>
            </a:r>
            <a:r>
              <a:rPr lang="ru-RU" sz="2000" b="1" dirty="0" err="1"/>
              <a:t>фінансових</a:t>
            </a:r>
            <a:r>
              <a:rPr lang="ru-RU" sz="2000" b="1" dirty="0"/>
              <a:t> </a:t>
            </a:r>
            <a:r>
              <a:rPr lang="ru-RU" sz="2000" b="1" dirty="0" err="1"/>
              <a:t>компаній</a:t>
            </a:r>
            <a:r>
              <a:rPr lang="ru-RU" sz="2000" b="1" dirty="0"/>
              <a:t>, </a:t>
            </a:r>
            <a:r>
              <a:rPr lang="ru-RU" sz="2000" b="1" dirty="0" err="1"/>
              <a:t>захист</a:t>
            </a:r>
            <a:r>
              <a:rPr lang="ru-RU" sz="2000" b="1" dirty="0"/>
              <a:t> прав і </a:t>
            </a:r>
            <a:r>
              <a:rPr lang="ru-RU" sz="2000" b="1" dirty="0" err="1"/>
              <a:t>законних</a:t>
            </a:r>
            <a:r>
              <a:rPr lang="ru-RU" sz="2000" b="1" dirty="0"/>
              <a:t> </a:t>
            </a:r>
            <a:r>
              <a:rPr lang="ru-RU" sz="2000" b="1" dirty="0" err="1"/>
              <a:t>інтересів</a:t>
            </a:r>
            <a:r>
              <a:rPr lang="ru-RU" sz="2000" b="1" dirty="0"/>
              <a:t> </a:t>
            </a:r>
            <a:r>
              <a:rPr lang="ru-RU" sz="2000" b="1" dirty="0" err="1"/>
              <a:t>споживачів</a:t>
            </a:r>
            <a:r>
              <a:rPr lang="ru-RU" sz="2000" b="1" dirty="0"/>
              <a:t> </a:t>
            </a:r>
            <a:r>
              <a:rPr lang="ru-RU" sz="2000" b="1" dirty="0" err="1"/>
              <a:t>фінансових</a:t>
            </a:r>
            <a:r>
              <a:rPr lang="ru-RU" sz="2000" b="1" dirty="0"/>
              <a:t> </a:t>
            </a:r>
            <a:r>
              <a:rPr lang="ru-RU" sz="2000" b="1" dirty="0" err="1"/>
              <a:t>послуг</a:t>
            </a:r>
            <a:r>
              <a:rPr lang="ru-RU" sz="2000" b="1" dirty="0"/>
              <a:t>, а </a:t>
            </a:r>
            <a:r>
              <a:rPr lang="ru-RU" sz="2000" b="1" dirty="0" err="1"/>
              <a:t>також</a:t>
            </a:r>
            <a:r>
              <a:rPr lang="ru-RU" sz="2000" b="1" dirty="0"/>
              <a:t> </a:t>
            </a:r>
            <a:r>
              <a:rPr lang="ru-RU" sz="2000" b="1" dirty="0" err="1"/>
              <a:t>адаптація</a:t>
            </a:r>
            <a:r>
              <a:rPr lang="ru-RU" sz="2000" b="1" dirty="0"/>
              <a:t> </a:t>
            </a:r>
            <a:r>
              <a:rPr lang="ru-RU" sz="2000" b="1" dirty="0" err="1"/>
              <a:t>фінансового</a:t>
            </a:r>
            <a:r>
              <a:rPr lang="ru-RU" sz="2000" b="1" dirty="0"/>
              <a:t> </a:t>
            </a:r>
            <a:r>
              <a:rPr lang="ru-RU" sz="2000" b="1" dirty="0" err="1"/>
              <a:t>законодавства</a:t>
            </a:r>
            <a:r>
              <a:rPr lang="ru-RU" sz="2000" b="1" dirty="0"/>
              <a:t> </a:t>
            </a:r>
            <a:r>
              <a:rPr lang="ru-RU" sz="2000" b="1" dirty="0" err="1"/>
              <a:t>України</a:t>
            </a:r>
            <a:r>
              <a:rPr lang="ru-RU" sz="2000" b="1" dirty="0"/>
              <a:t> до </a:t>
            </a:r>
            <a:r>
              <a:rPr lang="ru-RU" sz="2000" b="1" dirty="0" err="1"/>
              <a:t>стандартів</a:t>
            </a:r>
            <a:r>
              <a:rPr lang="ru-RU" sz="2000" b="1" dirty="0"/>
              <a:t> </a:t>
            </a:r>
            <a:r>
              <a:rPr lang="ru-RU" sz="2000" b="1" dirty="0" err="1"/>
              <a:t>Європейського</a:t>
            </a:r>
            <a:r>
              <a:rPr lang="ru-RU" sz="2000" b="1" dirty="0"/>
              <a:t> Союзу.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88504" y="786751"/>
            <a:ext cx="8188996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b="1" dirty="0" err="1"/>
              <a:t>Значення</a:t>
            </a:r>
            <a:r>
              <a:rPr lang="ru-RU" sz="2000" b="1" dirty="0"/>
              <a:t> Закону </a:t>
            </a:r>
            <a:r>
              <a:rPr lang="ru-RU" sz="2000" b="1" dirty="0" err="1"/>
              <a:t>полягає</a:t>
            </a:r>
            <a:r>
              <a:rPr lang="ru-RU" sz="2000" b="1" dirty="0"/>
              <a:t> в </a:t>
            </a:r>
            <a:r>
              <a:rPr lang="ru-RU" sz="2000" b="1" dirty="0" err="1"/>
              <a:t>упорядкуванні</a:t>
            </a:r>
            <a:r>
              <a:rPr lang="ru-RU" sz="2000" b="1" dirty="0"/>
              <a:t> правового поля для </a:t>
            </a:r>
            <a:r>
              <a:rPr lang="ru-RU" sz="2000" b="1" dirty="0" err="1"/>
              <a:t>небанківського</a:t>
            </a:r>
            <a:r>
              <a:rPr lang="ru-RU" sz="2000" b="1" dirty="0"/>
              <a:t> </a:t>
            </a:r>
            <a:r>
              <a:rPr lang="ru-RU" sz="2000" b="1" dirty="0" err="1"/>
              <a:t>фінансового</a:t>
            </a:r>
            <a:r>
              <a:rPr lang="ru-RU" sz="2000" b="1" dirty="0"/>
              <a:t> сектору, </a:t>
            </a:r>
            <a:r>
              <a:rPr lang="ru-RU" sz="2000" b="1" dirty="0" err="1"/>
              <a:t>підвищенні</a:t>
            </a:r>
            <a:r>
              <a:rPr lang="ru-RU" sz="2000" b="1" dirty="0"/>
              <a:t> </a:t>
            </a:r>
            <a:r>
              <a:rPr lang="ru-RU" sz="2000" b="1" dirty="0" err="1"/>
              <a:t>довіри</a:t>
            </a:r>
            <a:r>
              <a:rPr lang="ru-RU" sz="2000" b="1" dirty="0"/>
              <a:t> </a:t>
            </a:r>
            <a:r>
              <a:rPr lang="ru-RU" sz="2000" b="1" dirty="0" err="1"/>
              <a:t>споживачів</a:t>
            </a:r>
            <a:r>
              <a:rPr lang="ru-RU" sz="2000" b="1" dirty="0"/>
              <a:t> до ринку </a:t>
            </a:r>
            <a:r>
              <a:rPr lang="ru-RU" sz="2000" b="1" dirty="0" err="1"/>
              <a:t>фінансових</a:t>
            </a:r>
            <a:r>
              <a:rPr lang="ru-RU" sz="2000" b="1" dirty="0"/>
              <a:t> </a:t>
            </a:r>
            <a:r>
              <a:rPr lang="ru-RU" sz="2000" b="1" dirty="0" err="1"/>
              <a:t>послуг</a:t>
            </a:r>
            <a:r>
              <a:rPr lang="ru-RU" sz="2000" b="1" dirty="0"/>
              <a:t> та </a:t>
            </a:r>
            <a:r>
              <a:rPr lang="ru-RU" sz="2000" b="1" dirty="0" err="1"/>
              <a:t>сприянні</a:t>
            </a:r>
            <a:r>
              <a:rPr lang="ru-RU" sz="2000" b="1" dirty="0"/>
              <a:t> </a:t>
            </a:r>
            <a:r>
              <a:rPr lang="ru-RU" sz="2000" b="1" dirty="0" err="1"/>
              <a:t>інтеграції</a:t>
            </a:r>
            <a:r>
              <a:rPr lang="ru-RU" sz="2000" b="1" dirty="0"/>
              <a:t> </a:t>
            </a:r>
            <a:r>
              <a:rPr lang="ru-RU" sz="2000" b="1" dirty="0" err="1"/>
              <a:t>України</a:t>
            </a:r>
            <a:r>
              <a:rPr lang="ru-RU" sz="2000" b="1" dirty="0"/>
              <a:t> у </a:t>
            </a:r>
            <a:r>
              <a:rPr lang="ru-RU" sz="2000" b="1" dirty="0" err="1"/>
              <a:t>міжнародний</a:t>
            </a:r>
            <a:r>
              <a:rPr lang="ru-RU" sz="2000" b="1" dirty="0"/>
              <a:t> </a:t>
            </a:r>
            <a:r>
              <a:rPr lang="ru-RU" sz="2000" b="1" dirty="0" err="1"/>
              <a:t>фінансовий</a:t>
            </a:r>
            <a:r>
              <a:rPr lang="ru-RU" sz="2000" b="1" dirty="0"/>
              <a:t> </a:t>
            </a:r>
            <a:r>
              <a:rPr lang="ru-RU" sz="2000" b="1" dirty="0" err="1"/>
              <a:t>простір</a:t>
            </a:r>
            <a:r>
              <a:rPr lang="ru-RU" sz="2000" b="1" dirty="0"/>
              <a:t>, </a:t>
            </a:r>
            <a:r>
              <a:rPr lang="ru-RU" sz="2000" b="1" dirty="0" err="1"/>
              <a:t>відповідно</a:t>
            </a:r>
            <a:r>
              <a:rPr lang="ru-RU" sz="2000" b="1" dirty="0"/>
              <a:t> до </a:t>
            </a:r>
            <a:r>
              <a:rPr lang="ru-RU" sz="2000" b="1" dirty="0" err="1"/>
              <a:t>кращих</a:t>
            </a:r>
            <a:r>
              <a:rPr lang="ru-RU" sz="2000" b="1" dirty="0"/>
              <a:t> практик ЄС.</a:t>
            </a:r>
          </a:p>
        </p:txBody>
      </p:sp>
    </p:spTree>
    <p:extLst>
      <p:ext uri="{BB962C8B-B14F-4D97-AF65-F5344CB8AC3E}">
        <p14:creationId xmlns:p14="http://schemas.microsoft.com/office/powerpoint/2010/main" val="207337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016896" y="620688"/>
            <a:ext cx="578762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solidFill>
                  <a:srgbClr val="FF0000"/>
                </a:solidFill>
              </a:rPr>
              <a:t>Закон </a:t>
            </a:r>
            <a:r>
              <a:rPr lang="ru-RU" sz="2500" b="1" dirty="0">
                <a:solidFill>
                  <a:srgbClr val="FF0000"/>
                </a:solidFill>
              </a:rPr>
              <a:t>«Про </a:t>
            </a:r>
            <a:r>
              <a:rPr lang="ru-RU" sz="2500" b="1" dirty="0" err="1">
                <a:solidFill>
                  <a:srgbClr val="FF0000"/>
                </a:solidFill>
              </a:rPr>
              <a:t>фінансові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послуги</a:t>
            </a:r>
            <a:r>
              <a:rPr lang="ru-RU" sz="2500" b="1" dirty="0">
                <a:solidFill>
                  <a:srgbClr val="FF0000"/>
                </a:solidFill>
              </a:rPr>
              <a:t> та </a:t>
            </a:r>
            <a:r>
              <a:rPr lang="ru-RU" sz="2500" b="1" dirty="0" err="1">
                <a:solidFill>
                  <a:srgbClr val="FF0000"/>
                </a:solidFill>
              </a:rPr>
              <a:t>фінансові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компанії</a:t>
            </a:r>
            <a:r>
              <a:rPr lang="ru-RU" sz="2500" b="1" dirty="0">
                <a:solidFill>
                  <a:srgbClr val="FF0000"/>
                </a:solidFill>
              </a:rPr>
              <a:t>» </a:t>
            </a:r>
            <a:r>
              <a:rPr lang="ru-RU" sz="2500" b="1" dirty="0" err="1">
                <a:solidFill>
                  <a:srgbClr val="FF0000"/>
                </a:solidFill>
              </a:rPr>
              <a:t>визначає</a:t>
            </a:r>
            <a:r>
              <a:rPr lang="ru-RU" sz="2500" b="1" dirty="0">
                <a:solidFill>
                  <a:srgbClr val="FF0000"/>
                </a:solidFill>
              </a:rPr>
              <a:t>: </a:t>
            </a:r>
            <a:endParaRPr lang="ru-RU" sz="2500" b="1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err="1" smtClean="0"/>
              <a:t>Відносини</a:t>
            </a:r>
            <a:r>
              <a:rPr lang="ru-RU" sz="2000" dirty="0" smtClean="0"/>
              <a:t> </a:t>
            </a:r>
            <a:r>
              <a:rPr lang="ru-RU" sz="2000" dirty="0" err="1"/>
              <a:t>надавача</a:t>
            </a:r>
            <a:r>
              <a:rPr lang="ru-RU" sz="2000" dirty="0"/>
              <a:t> </a:t>
            </a:r>
            <a:r>
              <a:rPr lang="ru-RU" sz="2000" dirty="0" err="1"/>
              <a:t>фінансових</a:t>
            </a:r>
            <a:r>
              <a:rPr lang="ru-RU" sz="2000" dirty="0"/>
              <a:t> та/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супровідних</a:t>
            </a:r>
            <a:r>
              <a:rPr lang="ru-RU" sz="2000" dirty="0"/>
              <a:t> </a:t>
            </a:r>
            <a:r>
              <a:rPr lang="ru-RU" sz="2000" dirty="0" err="1"/>
              <a:t>послуг</a:t>
            </a:r>
            <a:r>
              <a:rPr lang="ru-RU" sz="2000" dirty="0"/>
              <a:t> з </a:t>
            </a:r>
            <a:r>
              <a:rPr lang="ru-RU" sz="2000" dirty="0" err="1"/>
              <a:t>клієнтами</a:t>
            </a:r>
            <a:r>
              <a:rPr lang="ru-RU" sz="2000" dirty="0"/>
              <a:t> та </a:t>
            </a:r>
            <a:r>
              <a:rPr lang="ru-RU" sz="2000" dirty="0" err="1"/>
              <a:t>захист</a:t>
            </a:r>
            <a:r>
              <a:rPr lang="ru-RU" sz="2000" dirty="0"/>
              <a:t> прав </a:t>
            </a:r>
            <a:r>
              <a:rPr lang="ru-RU" sz="2000" dirty="0" err="1"/>
              <a:t>клієнтів</a:t>
            </a:r>
            <a:r>
              <a:rPr lang="ru-RU" sz="2000" dirty="0"/>
              <a:t>. </a:t>
            </a:r>
            <a:endParaRPr lang="ru-RU" sz="20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err="1" smtClean="0"/>
              <a:t>Основні</a:t>
            </a:r>
            <a:r>
              <a:rPr lang="ru-RU" sz="2000" dirty="0" smtClean="0"/>
              <a:t> </a:t>
            </a:r>
            <a:r>
              <a:rPr lang="ru-RU" sz="2000" dirty="0"/>
              <a:t>засади </a:t>
            </a:r>
            <a:r>
              <a:rPr lang="ru-RU" sz="2000" dirty="0" err="1"/>
              <a:t>діяльності</a:t>
            </a:r>
            <a:r>
              <a:rPr lang="ru-RU" sz="2000" dirty="0"/>
              <a:t> з </a:t>
            </a:r>
            <a:r>
              <a:rPr lang="ru-RU" sz="2000" dirty="0" err="1"/>
              <a:t>надання</a:t>
            </a:r>
            <a:r>
              <a:rPr lang="ru-RU" sz="2000" dirty="0"/>
              <a:t> </a:t>
            </a:r>
            <a:r>
              <a:rPr lang="ru-RU" sz="2000" dirty="0" err="1"/>
              <a:t>фінансових</a:t>
            </a:r>
            <a:r>
              <a:rPr lang="ru-RU" sz="2000" dirty="0"/>
              <a:t> </a:t>
            </a:r>
            <a:r>
              <a:rPr lang="ru-RU" sz="2000" dirty="0" err="1"/>
              <a:t>послуг</a:t>
            </a:r>
            <a:r>
              <a:rPr lang="ru-RU" sz="2000" dirty="0"/>
              <a:t> </a:t>
            </a:r>
            <a:r>
              <a:rPr lang="ru-RU" sz="2000" dirty="0" err="1"/>
              <a:t>Діяльність</a:t>
            </a:r>
            <a:r>
              <a:rPr lang="ru-RU" sz="2000" dirty="0"/>
              <a:t> </a:t>
            </a:r>
            <a:r>
              <a:rPr lang="ru-RU" sz="2000" dirty="0" err="1"/>
              <a:t>фінансових</a:t>
            </a:r>
            <a:r>
              <a:rPr lang="ru-RU" sz="2000" dirty="0"/>
              <a:t> </a:t>
            </a:r>
            <a:r>
              <a:rPr lang="ru-RU" sz="2000" dirty="0" err="1"/>
              <a:t>компаній</a:t>
            </a:r>
            <a:r>
              <a:rPr lang="ru-RU" sz="2000" dirty="0"/>
              <a:t> та </a:t>
            </a:r>
            <a:r>
              <a:rPr lang="ru-RU" sz="2000" dirty="0" err="1"/>
              <a:t>ломбардів</a:t>
            </a:r>
            <a:r>
              <a:rPr lang="ru-RU" sz="2000" dirty="0"/>
              <a:t>. </a:t>
            </a:r>
            <a:endParaRPr lang="ru-RU" sz="20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err="1" smtClean="0"/>
              <a:t>Державне</a:t>
            </a:r>
            <a:r>
              <a:rPr lang="ru-RU" sz="2000" dirty="0" smtClean="0"/>
              <a:t> </a:t>
            </a:r>
            <a:r>
              <a:rPr lang="ru-RU" sz="2000" dirty="0" err="1"/>
              <a:t>регулювання</a:t>
            </a:r>
            <a:r>
              <a:rPr lang="ru-RU" sz="2000" dirty="0"/>
              <a:t> і </a:t>
            </a:r>
            <a:r>
              <a:rPr lang="ru-RU" sz="2000" dirty="0" err="1"/>
              <a:t>нагляд</a:t>
            </a:r>
            <a:r>
              <a:rPr lang="ru-RU" sz="2000" dirty="0"/>
              <a:t> за </a:t>
            </a:r>
            <a:r>
              <a:rPr lang="ru-RU" sz="2000" dirty="0" err="1"/>
              <a:t>діяльністю</a:t>
            </a:r>
            <a:r>
              <a:rPr lang="ru-RU" sz="2000" dirty="0"/>
              <a:t> </a:t>
            </a:r>
            <a:r>
              <a:rPr lang="ru-RU" sz="2000" dirty="0" err="1"/>
              <a:t>фінансових</a:t>
            </a:r>
            <a:r>
              <a:rPr lang="ru-RU" sz="2000" dirty="0"/>
              <a:t> </a:t>
            </a:r>
            <a:r>
              <a:rPr lang="ru-RU" sz="2000" dirty="0" err="1"/>
              <a:t>компаній</a:t>
            </a:r>
            <a:r>
              <a:rPr lang="ru-RU" sz="2000" dirty="0"/>
              <a:t> та </a:t>
            </a:r>
            <a:r>
              <a:rPr lang="ru-RU" sz="2000" dirty="0" err="1"/>
              <a:t>ломбардів</a:t>
            </a:r>
            <a:r>
              <a:rPr lang="ru-RU" sz="2000" dirty="0"/>
              <a:t> </a:t>
            </a:r>
            <a:endParaRPr lang="ru-RU" sz="20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err="1" smtClean="0"/>
              <a:t>Таємницю</a:t>
            </a:r>
            <a:r>
              <a:rPr lang="ru-RU" sz="2000" dirty="0" smtClean="0"/>
              <a:t> </a:t>
            </a:r>
            <a:r>
              <a:rPr lang="ru-RU" sz="2000" dirty="0" err="1"/>
              <a:t>фінансової</a:t>
            </a:r>
            <a:r>
              <a:rPr lang="ru-RU" sz="2000" dirty="0"/>
              <a:t> </a:t>
            </a:r>
            <a:r>
              <a:rPr lang="ru-RU" sz="2000" dirty="0" err="1"/>
              <a:t>послуги</a:t>
            </a:r>
            <a:r>
              <a:rPr lang="ru-RU" sz="2000" dirty="0"/>
              <a:t> та </a:t>
            </a:r>
            <a:r>
              <a:rPr lang="ru-RU" sz="2000" dirty="0" err="1"/>
              <a:t>конфіденційність</a:t>
            </a:r>
            <a:r>
              <a:rPr lang="ru-RU" sz="2000" dirty="0"/>
              <a:t> </a:t>
            </a:r>
            <a:r>
              <a:rPr lang="ru-RU" sz="2000" dirty="0" err="1"/>
              <a:t>інформації</a:t>
            </a:r>
            <a:r>
              <a:rPr lang="ru-RU" sz="2000" dirty="0"/>
              <a:t> </a:t>
            </a:r>
            <a:endParaRPr lang="ru-RU" sz="20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err="1" smtClean="0"/>
              <a:t>Державне</a:t>
            </a:r>
            <a:r>
              <a:rPr lang="ru-RU" sz="2000" dirty="0" smtClean="0"/>
              <a:t> </a:t>
            </a:r>
            <a:r>
              <a:rPr lang="ru-RU" sz="2000" dirty="0" err="1"/>
              <a:t>регулювання</a:t>
            </a:r>
            <a:r>
              <a:rPr lang="ru-RU" sz="2000" dirty="0"/>
              <a:t> та </a:t>
            </a:r>
            <a:r>
              <a:rPr lang="ru-RU" sz="2000" dirty="0" err="1"/>
              <a:t>нагляд</a:t>
            </a:r>
            <a:r>
              <a:rPr lang="ru-RU" sz="2000" dirty="0"/>
              <a:t> за </a:t>
            </a:r>
            <a:r>
              <a:rPr lang="ru-RU" sz="2000" dirty="0" err="1"/>
              <a:t>діяльністю</a:t>
            </a:r>
            <a:r>
              <a:rPr lang="ru-RU" sz="2000" dirty="0"/>
              <a:t> з </a:t>
            </a:r>
            <a:r>
              <a:rPr lang="ru-RU" sz="2000" dirty="0" err="1"/>
              <a:t>надання</a:t>
            </a:r>
            <a:r>
              <a:rPr lang="ru-RU" sz="2000" dirty="0"/>
              <a:t> </a:t>
            </a:r>
            <a:r>
              <a:rPr lang="ru-RU" sz="2000" dirty="0" err="1"/>
              <a:t>фінансових</a:t>
            </a:r>
            <a:r>
              <a:rPr lang="ru-RU" sz="2000" dirty="0"/>
              <a:t> та </a:t>
            </a:r>
            <a:r>
              <a:rPr lang="ru-RU" sz="2000" dirty="0" err="1"/>
              <a:t>супровідних</a:t>
            </a:r>
            <a:r>
              <a:rPr lang="ru-RU" sz="2000" dirty="0"/>
              <a:t> </a:t>
            </a:r>
            <a:r>
              <a:rPr lang="ru-RU" sz="2000" dirty="0" err="1"/>
              <a:t>послуг</a:t>
            </a:r>
            <a:r>
              <a:rPr lang="ru-RU" sz="2000" dirty="0"/>
              <a:t> </a:t>
            </a:r>
            <a:endParaRPr lang="ru-RU" sz="2000" dirty="0" smtClean="0"/>
          </a:p>
        </p:txBody>
      </p:sp>
      <p:sp>
        <p:nvSpPr>
          <p:cNvPr id="16" name="Прямоугольник 15"/>
          <p:cNvSpPr/>
          <p:nvPr/>
        </p:nvSpPr>
        <p:spPr>
          <a:xfrm>
            <a:off x="190683" y="851520"/>
            <a:ext cx="381642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>
                <a:solidFill>
                  <a:srgbClr val="FF0000"/>
                </a:solidFill>
              </a:rPr>
              <a:t>Сфера </a:t>
            </a:r>
            <a:r>
              <a:rPr lang="ru-RU" sz="2500" b="1" dirty="0" err="1">
                <a:solidFill>
                  <a:srgbClr val="FF0000"/>
                </a:solidFill>
              </a:rPr>
              <a:t>дії</a:t>
            </a:r>
            <a:r>
              <a:rPr lang="ru-RU" sz="2500" b="1" dirty="0">
                <a:solidFill>
                  <a:srgbClr val="FF0000"/>
                </a:solidFill>
              </a:rPr>
              <a:t> Закону </a:t>
            </a:r>
            <a:r>
              <a:rPr lang="ru-RU" sz="2500" b="1" dirty="0" err="1">
                <a:solidFill>
                  <a:srgbClr val="FF0000"/>
                </a:solidFill>
              </a:rPr>
              <a:t>поширюється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на: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err="1" smtClean="0"/>
              <a:t>юридичних</a:t>
            </a:r>
            <a:r>
              <a:rPr lang="ru-RU" sz="2000" dirty="0" smtClean="0"/>
              <a:t> </a:t>
            </a:r>
            <a:r>
              <a:rPr lang="ru-RU" sz="2000" dirty="0" err="1"/>
              <a:t>осіб</a:t>
            </a:r>
            <a:r>
              <a:rPr lang="ru-RU" sz="2000" dirty="0"/>
              <a:t>, </a:t>
            </a:r>
            <a:r>
              <a:rPr lang="ru-RU" sz="2000" dirty="0" err="1"/>
              <a:t>які</a:t>
            </a:r>
            <a:r>
              <a:rPr lang="ru-RU" sz="2000" dirty="0"/>
              <a:t> </a:t>
            </a:r>
            <a:r>
              <a:rPr lang="ru-RU" sz="2000" dirty="0" err="1"/>
              <a:t>надають</a:t>
            </a:r>
            <a:r>
              <a:rPr lang="ru-RU" sz="2000" dirty="0"/>
              <a:t> </a:t>
            </a:r>
            <a:r>
              <a:rPr lang="ru-RU" sz="2000" dirty="0" err="1"/>
              <a:t>фінансові</a:t>
            </a:r>
            <a:r>
              <a:rPr lang="ru-RU" sz="2000" dirty="0"/>
              <a:t> </a:t>
            </a:r>
            <a:r>
              <a:rPr lang="ru-RU" sz="2000" dirty="0" err="1"/>
              <a:t>послуги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провадять</a:t>
            </a:r>
            <a:r>
              <a:rPr lang="ru-RU" sz="2000" dirty="0"/>
              <a:t> </a:t>
            </a:r>
            <a:r>
              <a:rPr lang="ru-RU" sz="2000" dirty="0" err="1"/>
              <a:t>діяльність</a:t>
            </a:r>
            <a:r>
              <a:rPr lang="ru-RU" sz="2000" dirty="0"/>
              <a:t> з </a:t>
            </a:r>
            <a:r>
              <a:rPr lang="ru-RU" sz="2000" dirty="0" err="1"/>
              <a:t>управління</a:t>
            </a:r>
            <a:r>
              <a:rPr lang="ru-RU" sz="2000" dirty="0"/>
              <a:t> активами, </a:t>
            </a:r>
            <a:endParaRPr lang="ru-RU" sz="20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/>
              <a:t>на </a:t>
            </a:r>
            <a:r>
              <a:rPr lang="ru-RU" sz="2000" dirty="0" err="1"/>
              <a:t>небанківські</a:t>
            </a:r>
            <a:r>
              <a:rPr lang="ru-RU" sz="2000" dirty="0"/>
              <a:t> </a:t>
            </a:r>
            <a:r>
              <a:rPr lang="ru-RU" sz="2000" dirty="0" err="1"/>
              <a:t>фінансові</a:t>
            </a:r>
            <a:r>
              <a:rPr lang="ru-RU" sz="2000" dirty="0"/>
              <a:t> установи, </a:t>
            </a:r>
            <a:endParaRPr lang="ru-RU" sz="20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/>
              <a:t>на </a:t>
            </a:r>
            <a:r>
              <a:rPr lang="ru-RU" sz="2000" dirty="0" err="1"/>
              <a:t>державні</a:t>
            </a:r>
            <a:r>
              <a:rPr lang="ru-RU" sz="2000" dirty="0"/>
              <a:t> </a:t>
            </a:r>
            <a:r>
              <a:rPr lang="ru-RU" sz="2000" dirty="0" err="1"/>
              <a:t>органи</a:t>
            </a:r>
            <a:r>
              <a:rPr lang="ru-RU" sz="2000" dirty="0"/>
              <a:t>, </a:t>
            </a:r>
            <a:r>
              <a:rPr lang="ru-RU" sz="2000" dirty="0" err="1"/>
              <a:t>уповноважені</a:t>
            </a:r>
            <a:r>
              <a:rPr lang="ru-RU" sz="2000" dirty="0"/>
              <a:t> на </a:t>
            </a:r>
            <a:r>
              <a:rPr lang="ru-RU" sz="2000" dirty="0" err="1"/>
              <a:t>здійснення</a:t>
            </a:r>
            <a:r>
              <a:rPr lang="ru-RU" sz="2000" dirty="0"/>
              <a:t> </a:t>
            </a:r>
            <a:r>
              <a:rPr lang="ru-RU" sz="2000" dirty="0" err="1"/>
              <a:t>регулювання</a:t>
            </a:r>
            <a:r>
              <a:rPr lang="ru-RU" sz="2000" dirty="0"/>
              <a:t>, </a:t>
            </a:r>
            <a:r>
              <a:rPr lang="ru-RU" sz="2000" dirty="0" err="1"/>
              <a:t>нагляду</a:t>
            </a:r>
            <a:r>
              <a:rPr lang="ru-RU" sz="2000" dirty="0"/>
              <a:t> та контролю у </a:t>
            </a:r>
            <a:r>
              <a:rPr lang="ru-RU" sz="2000" dirty="0" err="1"/>
              <a:t>цій</a:t>
            </a:r>
            <a:r>
              <a:rPr lang="ru-RU" sz="2000" dirty="0"/>
              <a:t> </a:t>
            </a:r>
            <a:r>
              <a:rPr lang="ru-RU" sz="2000" dirty="0" err="1"/>
              <a:t>сфері</a:t>
            </a:r>
            <a:r>
              <a:rPr lang="ru-RU" sz="2000" dirty="0"/>
              <a:t> (НБУ, НКЦПФР </a:t>
            </a:r>
            <a:r>
              <a:rPr lang="ru-RU" sz="2000" dirty="0" err="1"/>
              <a:t>тощо</a:t>
            </a:r>
            <a:r>
              <a:rPr lang="ru-RU" sz="2000" dirty="0"/>
              <a:t>).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064568" y="5175781"/>
            <a:ext cx="7836163" cy="123110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Предмет правового </a:t>
            </a:r>
            <a:r>
              <a:rPr lang="ru-RU" dirty="0" err="1">
                <a:solidFill>
                  <a:srgbClr val="FF0000"/>
                </a:solidFill>
              </a:rPr>
              <a:t>регулювання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становлять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відносини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пов’язані</a:t>
            </a:r>
            <a:r>
              <a:rPr lang="ru-RU" dirty="0">
                <a:solidFill>
                  <a:srgbClr val="FF0000"/>
                </a:solidFill>
              </a:rPr>
              <a:t> з </a:t>
            </a:r>
            <a:r>
              <a:rPr lang="ru-RU" dirty="0" err="1">
                <a:solidFill>
                  <a:srgbClr val="FF0000"/>
                </a:solidFill>
              </a:rPr>
              <a:t>наданням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фінансових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послуг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провадженням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діяльності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фінансовими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компаніями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небанківськими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фінансовими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sz="2000" dirty="0" err="1">
                <a:solidFill>
                  <a:srgbClr val="FF0000"/>
                </a:solidFill>
              </a:rPr>
              <a:t>установами</a:t>
            </a:r>
            <a:r>
              <a:rPr lang="ru-RU" dirty="0">
                <a:solidFill>
                  <a:srgbClr val="FF0000"/>
                </a:solidFill>
              </a:rPr>
              <a:t>, а </a:t>
            </a:r>
            <a:r>
              <a:rPr lang="ru-RU" dirty="0" err="1">
                <a:solidFill>
                  <a:srgbClr val="FF0000"/>
                </a:solidFill>
              </a:rPr>
              <a:t>також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діяльністю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осіб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які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надають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допоміжні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послуги</a:t>
            </a:r>
            <a:r>
              <a:rPr lang="ru-RU" dirty="0">
                <a:solidFill>
                  <a:srgbClr val="FF0000"/>
                </a:solidFill>
              </a:rPr>
              <a:t> у </a:t>
            </a:r>
            <a:r>
              <a:rPr lang="ru-RU" dirty="0" err="1">
                <a:solidFill>
                  <a:srgbClr val="FF0000"/>
                </a:solidFill>
              </a:rPr>
              <a:t>фінансовому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секторі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Закон </a:t>
            </a: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 “Про </a:t>
            </a: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фінансові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послуги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 та </a:t>
            </a: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фінансові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компанії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” </a:t>
            </a:r>
            <a:endParaRPr lang="uk-UA" sz="2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03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SzPct val="130000"/>
              <a:defRPr/>
            </a:pPr>
            <a:r>
              <a:rPr lang="uk-UA" sz="2400" b="1" i="1" dirty="0">
                <a:cs typeface="Times New Roman" pitchFamily="18" charset="0"/>
              </a:rPr>
              <a:t>Тел.: (044) 277-21-21 </a:t>
            </a:r>
            <a:r>
              <a:rPr lang="uk-UA" sz="800" b="1" i="1" dirty="0">
                <a:cs typeface="Times New Roman" pitchFamily="18" charset="0"/>
              </a:rPr>
              <a:t>(багатоканальний)</a:t>
            </a:r>
          </a:p>
          <a:p>
            <a:pPr marL="342900" indent="-342900">
              <a:spcBef>
                <a:spcPct val="20000"/>
              </a:spcBef>
              <a:buSzPct val="130000"/>
              <a:defRPr/>
            </a:pPr>
            <a:r>
              <a:rPr lang="en-US" sz="2400" b="1" i="1" dirty="0">
                <a:cs typeface="Times New Roman" pitchFamily="18" charset="0"/>
              </a:rPr>
              <a:t>e</a:t>
            </a:r>
            <a:r>
              <a:rPr lang="uk-UA" sz="2400" b="1" i="1" dirty="0">
                <a:cs typeface="Times New Roman" pitchFamily="18" charset="0"/>
              </a:rPr>
              <a:t>-mail: </a:t>
            </a:r>
            <a:r>
              <a:rPr lang="uk-UA" sz="2400" b="1" i="1" dirty="0" err="1">
                <a:cs typeface="Times New Roman" pitchFamily="18" charset="0"/>
              </a:rPr>
              <a:t>info</a:t>
            </a:r>
            <a:r>
              <a:rPr lang="uk-UA" sz="2400" b="1" i="1" dirty="0">
                <a:cs typeface="Times New Roman" pitchFamily="18" charset="0"/>
              </a:rPr>
              <a:t>@</a:t>
            </a:r>
            <a:r>
              <a:rPr lang="uk-UA" sz="2400" b="1" i="1" dirty="0" err="1">
                <a:cs typeface="Times New Roman" pitchFamily="18" charset="0"/>
              </a:rPr>
              <a:t>bbs.com.ua</a:t>
            </a:r>
            <a:r>
              <a:rPr lang="uk-UA" sz="2400" b="1" i="1" dirty="0">
                <a:cs typeface="Times New Roman" pitchFamily="18" charset="0"/>
              </a:rPr>
              <a:t>  </a:t>
            </a:r>
          </a:p>
          <a:p>
            <a:pPr marL="342900" indent="-342900" algn="r">
              <a:spcBef>
                <a:spcPct val="20000"/>
              </a:spcBef>
              <a:buSzPct val="130000"/>
              <a:defRPr/>
            </a:pPr>
            <a:endParaRPr lang="uk-UA" sz="2000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buSzPct val="130000"/>
              <a:defRPr/>
            </a:pPr>
            <a:r>
              <a:rPr lang="uk-UA" sz="2400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400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18437</TotalTime>
  <Words>306</Words>
  <Application>Microsoft Office PowerPoint</Application>
  <PresentationFormat>Лист A4 (210x297 мм)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Пользователь Windows</cp:lastModifiedBy>
  <cp:revision>729</cp:revision>
  <dcterms:created xsi:type="dcterms:W3CDTF">2015-01-26T12:29:32Z</dcterms:created>
  <dcterms:modified xsi:type="dcterms:W3CDTF">2025-09-16T08:17:33Z</dcterms:modified>
</cp:coreProperties>
</file>